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9" r:id="rId5"/>
    <p:sldId id="293" r:id="rId6"/>
    <p:sldId id="301" r:id="rId7"/>
    <p:sldId id="303" r:id="rId8"/>
    <p:sldId id="264" r:id="rId9"/>
    <p:sldId id="294" r:id="rId10"/>
    <p:sldId id="280" r:id="rId11"/>
    <p:sldId id="300" r:id="rId12"/>
    <p:sldId id="302" r:id="rId13"/>
    <p:sldId id="295" r:id="rId14"/>
    <p:sldId id="296" r:id="rId15"/>
    <p:sldId id="297" r:id="rId16"/>
    <p:sldId id="29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0458" autoAdjust="0"/>
  </p:normalViewPr>
  <p:slideViewPr>
    <p:cSldViewPr snapToGrid="0">
      <p:cViewPr varScale="1">
        <p:scale>
          <a:sx n="74" d="100"/>
          <a:sy n="74" d="100"/>
        </p:scale>
        <p:origin x="11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8FE9495-52A0-A1E9-36A3-A5C5150C5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3" t="38087" r="6092" b="27146"/>
          <a:stretch/>
        </p:blipFill>
        <p:spPr>
          <a:xfrm>
            <a:off x="12322233" y="4634345"/>
            <a:ext cx="4731327" cy="14339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2CF3A7-4B3D-083A-5AA8-30B7CC1C2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27" t="56035" r="18063" b="27705"/>
          <a:stretch/>
        </p:blipFill>
        <p:spPr>
          <a:xfrm>
            <a:off x="15683576" y="5397731"/>
            <a:ext cx="690880" cy="67056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0F2618-C07F-E278-7E22-FAB756054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27" t="56035" r="18063" b="27705"/>
          <a:stretch/>
        </p:blipFill>
        <p:spPr>
          <a:xfrm>
            <a:off x="12694920" y="5397731"/>
            <a:ext cx="690880" cy="67056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3486D-C052-6120-16CB-8F6490985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29" y="4125433"/>
            <a:ext cx="1405628" cy="19428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0A6986-28AE-B1AB-A446-E240F18CA48D}"/>
              </a:ext>
            </a:extLst>
          </p:cNvPr>
          <p:cNvSpPr/>
          <p:nvPr/>
        </p:nvSpPr>
        <p:spPr>
          <a:xfrm>
            <a:off x="188142" y="445670"/>
            <a:ext cx="932908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CONTROL THEORY FOR ADAS</a:t>
            </a:r>
            <a:endParaRPr lang="en-IN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88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76472 0.0037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42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76953 3.7037E-7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7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3.7037E-7 L -0.76341 -0.00139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1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EFD1F11-A7A8-1BF1-8663-F8C61F345A59}"/>
              </a:ext>
            </a:extLst>
          </p:cNvPr>
          <p:cNvSpPr txBox="1"/>
          <p:nvPr/>
        </p:nvSpPr>
        <p:spPr>
          <a:xfrm>
            <a:off x="138024" y="136525"/>
            <a:ext cx="11195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# CONTROLLER OBSERVER MODEL</a:t>
            </a:r>
            <a:endParaRPr lang="en-IN" sz="4000" dirty="0">
              <a:solidFill>
                <a:srgbClr val="00B0F0"/>
              </a:solidFill>
            </a:endParaRPr>
          </a:p>
        </p:txBody>
      </p:sp>
      <p:pic>
        <p:nvPicPr>
          <p:cNvPr id="19" name="Picture 18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3B1756EC-5DB5-FEC2-DAD7-BF65C879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4" y="6356009"/>
            <a:ext cx="1800000" cy="375823"/>
          </a:xfrm>
          <a:prstGeom prst="rect">
            <a:avLst/>
          </a:prstGeom>
        </p:spPr>
      </p:pic>
      <p:sp>
        <p:nvSpPr>
          <p:cNvPr id="4" name="Slide Number Placeholder 14">
            <a:extLst>
              <a:ext uri="{FF2B5EF4-FFF2-40B4-BE49-F238E27FC236}">
                <a16:creationId xmlns:a16="http://schemas.microsoft.com/office/drawing/2014/main" id="{E56EC9A0-B2C5-493F-4CF4-77D56CFDD34F}"/>
              </a:ext>
            </a:extLst>
          </p:cNvPr>
          <p:cNvSpPr txBox="1">
            <a:spLocks/>
          </p:cNvSpPr>
          <p:nvPr/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49DFD55-3C28-40EF-9E31-A92D2E4017FF}" type="slidenum">
              <a:rPr lang="en-US" sz="1200" smtClean="0"/>
              <a:pPr algn="ctr"/>
              <a:t>10</a:t>
            </a:fld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9E886-4CB9-8C2D-62E6-8B8B3D6F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097" y="5991345"/>
            <a:ext cx="729328" cy="729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6D010-DC6A-D064-31A1-E96FE988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08" y="1231826"/>
            <a:ext cx="6444233" cy="47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5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AA3EA3-5867-D594-E13B-2AD4D0FC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A49DFD55-3C28-40EF-9E31-A92D2E4017FF}" type="slidenum">
              <a:rPr lang="en-US" sz="1200" smtClean="0"/>
              <a:pPr algn="ctr"/>
              <a:t>11</a:t>
            </a:fld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4DA20F-67D9-C288-F6E9-3824554ED5A9}"/>
              </a:ext>
            </a:extLst>
          </p:cNvPr>
          <p:cNvSpPr txBox="1"/>
          <p:nvPr/>
        </p:nvSpPr>
        <p:spPr>
          <a:xfrm>
            <a:off x="117408" y="97849"/>
            <a:ext cx="10678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# CONTROL USING GENETIC ALGORITHM</a:t>
            </a:r>
            <a:endParaRPr lang="en-IN" sz="4400" dirty="0">
              <a:solidFill>
                <a:srgbClr val="00B0F0"/>
              </a:solidFill>
            </a:endParaRPr>
          </a:p>
        </p:txBody>
      </p:sp>
      <p:pic>
        <p:nvPicPr>
          <p:cNvPr id="23" name="Picture 22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9547D993-7FC1-EFD0-5055-BF7A17A2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" y="6356350"/>
            <a:ext cx="1800000" cy="375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3B57-6FD4-89C2-3695-C5BBD5AB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097" y="5991345"/>
            <a:ext cx="729328" cy="729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4DD3EF-19B6-3D65-42EE-5F737950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7" y="867290"/>
            <a:ext cx="4880619" cy="498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203FE-AA0E-5765-5191-6E36AE1EE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708" y="1135804"/>
            <a:ext cx="6603717" cy="430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1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FC36455-B7E5-9EB2-B0BF-369329B8E64F}"/>
              </a:ext>
            </a:extLst>
          </p:cNvPr>
          <p:cNvSpPr txBox="1"/>
          <p:nvPr/>
        </p:nvSpPr>
        <p:spPr>
          <a:xfrm>
            <a:off x="117408" y="136525"/>
            <a:ext cx="11406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# PID TUNING USING GENETIC ALGORITHM</a:t>
            </a:r>
            <a:endParaRPr lang="en-IN" sz="4400" dirty="0">
              <a:solidFill>
                <a:srgbClr val="00B0F0"/>
              </a:solidFill>
            </a:endParaRPr>
          </a:p>
        </p:txBody>
      </p:sp>
      <p:pic>
        <p:nvPicPr>
          <p:cNvPr id="20" name="Picture 19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14C1F1C7-7767-5946-5FC3-768E9DCF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" y="6356350"/>
            <a:ext cx="1800000" cy="375823"/>
          </a:xfrm>
          <a:prstGeom prst="rect">
            <a:avLst/>
          </a:prstGeom>
        </p:spPr>
      </p:pic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824917B8-16F1-AC9F-9074-566944C1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A49DFD55-3C28-40EF-9E31-A92D2E4017FF}" type="slidenum">
              <a:rPr lang="en-US" sz="1200" smtClean="0"/>
              <a:pPr algn="ctr"/>
              <a:t>12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DAA03-859E-8A6F-59DD-9379C45B6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097" y="5991345"/>
            <a:ext cx="729328" cy="729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9F9447-DCC1-F73D-B5B9-2AE6DD513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27" y="1092873"/>
            <a:ext cx="7617996" cy="540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C6FD-0F87-C036-098B-F231841C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49" y="1679511"/>
            <a:ext cx="8421688" cy="3186712"/>
          </a:xfrm>
        </p:spPr>
        <p:txBody>
          <a:bodyPr>
            <a:noAutofit/>
          </a:bodyPr>
          <a:lstStyle/>
          <a:p>
            <a:r>
              <a:rPr lang="en-US" sz="4000" dirty="0"/>
              <a:t>Danke!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THANK YOU!</a:t>
            </a:r>
            <a:br>
              <a:rPr lang="en-US" sz="4000" dirty="0"/>
            </a:br>
            <a:br>
              <a:rPr lang="en-US" sz="4000" dirty="0"/>
            </a:br>
            <a:r>
              <a:rPr lang="hi-IN" sz="4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धन्यवाद</a:t>
            </a:r>
            <a:r>
              <a:rPr lang="en-US" sz="4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!</a:t>
            </a:r>
            <a:br>
              <a:rPr lang="en-US" sz="4000" dirty="0"/>
            </a:br>
            <a:endParaRPr lang="en-IN" sz="4000" dirty="0"/>
          </a:p>
        </p:txBody>
      </p:sp>
      <p:pic>
        <p:nvPicPr>
          <p:cNvPr id="4" name="Picture 3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72823BB4-DA82-0341-4200-3A3AACCD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" y="6356350"/>
            <a:ext cx="1800000" cy="375823"/>
          </a:xfrm>
          <a:prstGeom prst="rect">
            <a:avLst/>
          </a:prstGeom>
        </p:spPr>
      </p:pic>
      <p:sp>
        <p:nvSpPr>
          <p:cNvPr id="5" name="Slide Number Placeholder 14">
            <a:extLst>
              <a:ext uri="{FF2B5EF4-FFF2-40B4-BE49-F238E27FC236}">
                <a16:creationId xmlns:a16="http://schemas.microsoft.com/office/drawing/2014/main" id="{315F8BFC-DC37-332F-CAD1-742323ED57ED}"/>
              </a:ext>
            </a:extLst>
          </p:cNvPr>
          <p:cNvSpPr txBox="1">
            <a:spLocks/>
          </p:cNvSpPr>
          <p:nvPr/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49DFD55-3C28-40EF-9E31-A92D2E4017FF}" type="slidenum">
              <a:rPr lang="en-US" sz="1200" smtClean="0"/>
              <a:pPr algn="ctr"/>
              <a:t>13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738DE-263F-5141-CB1D-5EF1E67A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097" y="5991345"/>
            <a:ext cx="729328" cy="7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3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0699FBBD-AF8F-3E29-5470-B7374E1F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4" y="6356009"/>
            <a:ext cx="1800000" cy="375823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E986BBF-B4B2-5F9D-8665-09C8A04418D6}"/>
              </a:ext>
            </a:extLst>
          </p:cNvPr>
          <p:cNvSpPr txBox="1">
            <a:spLocks/>
          </p:cNvSpPr>
          <p:nvPr/>
        </p:nvSpPr>
        <p:spPr>
          <a:xfrm>
            <a:off x="9224054" y="2791428"/>
            <a:ext cx="2317707" cy="343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737E04-D5F3-97F3-4A07-B85C7FA2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009"/>
            <a:ext cx="2743200" cy="365125"/>
          </a:xfrm>
        </p:spPr>
        <p:txBody>
          <a:bodyPr/>
          <a:lstStyle/>
          <a:p>
            <a:pPr algn="ctr"/>
            <a:r>
              <a:rPr lang="en-US" sz="12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09792-A6BC-A31C-F022-E103E052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097" y="5991345"/>
            <a:ext cx="729328" cy="729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6B3F0A-C4B3-2C30-4AD9-AF41A0B9C161}"/>
              </a:ext>
            </a:extLst>
          </p:cNvPr>
          <p:cNvSpPr txBox="1"/>
          <p:nvPr/>
        </p:nvSpPr>
        <p:spPr>
          <a:xfrm>
            <a:off x="138024" y="126168"/>
            <a:ext cx="6474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# TYPES OF CONTROLLER</a:t>
            </a:r>
            <a:endParaRPr lang="en-IN" sz="4400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935FA-D096-8277-30A7-9C47A42FB5A8}"/>
              </a:ext>
            </a:extLst>
          </p:cNvPr>
          <p:cNvSpPr txBox="1"/>
          <p:nvPr/>
        </p:nvSpPr>
        <p:spPr>
          <a:xfrm>
            <a:off x="138024" y="1457128"/>
            <a:ext cx="52808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# PID CONTROLLER</a:t>
            </a:r>
          </a:p>
          <a:p>
            <a:r>
              <a:rPr lang="en-US" sz="4400" dirty="0">
                <a:solidFill>
                  <a:srgbClr val="00B0F0"/>
                </a:solidFill>
              </a:rPr>
              <a:t># MPC CONTROLLER</a:t>
            </a:r>
            <a:endParaRPr lang="en-IN" sz="4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9F0A27F-97B6-5AAC-A7B9-E4E2DCEDAB45}"/>
              </a:ext>
            </a:extLst>
          </p:cNvPr>
          <p:cNvSpPr txBox="1"/>
          <p:nvPr/>
        </p:nvSpPr>
        <p:spPr>
          <a:xfrm>
            <a:off x="169197" y="1467519"/>
            <a:ext cx="1112259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# </a:t>
            </a:r>
            <a:r>
              <a:rPr lang="en-US" sz="4000" dirty="0">
                <a:solidFill>
                  <a:srgbClr val="00B0F0"/>
                </a:solidFill>
              </a:rPr>
              <a:t>FIRST PRICIPLES</a:t>
            </a:r>
          </a:p>
          <a:p>
            <a:r>
              <a:rPr lang="en-US" sz="4000" dirty="0">
                <a:solidFill>
                  <a:srgbClr val="00B0F0"/>
                </a:solidFill>
              </a:rPr>
              <a:t># DIFFERENTIAL EQUATION</a:t>
            </a:r>
          </a:p>
          <a:p>
            <a:r>
              <a:rPr lang="en-US" sz="4000" dirty="0">
                <a:solidFill>
                  <a:srgbClr val="00B0F0"/>
                </a:solidFill>
              </a:rPr>
              <a:t># SYSTEM IDENTIFICATION </a:t>
            </a:r>
          </a:p>
          <a:p>
            <a:r>
              <a:rPr lang="en-US" sz="4000" dirty="0">
                <a:solidFill>
                  <a:srgbClr val="00B0F0"/>
                </a:solidFill>
              </a:rPr>
              <a:t># TRANSFER FUNCTION</a:t>
            </a:r>
          </a:p>
          <a:p>
            <a:r>
              <a:rPr lang="en-US" sz="4000" dirty="0">
                <a:solidFill>
                  <a:srgbClr val="00B0F0"/>
                </a:solidFill>
              </a:rPr>
              <a:t># STATE SPACE MODEL</a:t>
            </a:r>
          </a:p>
          <a:p>
            <a:r>
              <a:rPr lang="en-US" sz="4000" dirty="0">
                <a:solidFill>
                  <a:srgbClr val="00B0F0"/>
                </a:solidFill>
              </a:rPr>
              <a:t># AI CONTROL STRATEGY</a:t>
            </a:r>
          </a:p>
          <a:p>
            <a:r>
              <a:rPr lang="en-US" sz="4000" dirty="0">
                <a:solidFill>
                  <a:srgbClr val="00B0F0"/>
                </a:solidFill>
              </a:rPr>
              <a:t>  GENETIC, REINFORCEMENT, NEURAL NETWORK,</a:t>
            </a:r>
          </a:p>
          <a:p>
            <a:r>
              <a:rPr lang="en-IN" sz="4000" dirty="0">
                <a:solidFill>
                  <a:srgbClr val="00B0F0"/>
                </a:solidFill>
              </a:rPr>
              <a:t>  FUZZY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10012-5E25-3DE9-60B5-B4886909F553}"/>
              </a:ext>
            </a:extLst>
          </p:cNvPr>
          <p:cNvSpPr txBox="1"/>
          <p:nvPr/>
        </p:nvSpPr>
        <p:spPr>
          <a:xfrm>
            <a:off x="169197" y="102846"/>
            <a:ext cx="6633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# MATHEMATICAL MODEL</a:t>
            </a:r>
          </a:p>
        </p:txBody>
      </p:sp>
    </p:spTree>
    <p:extLst>
      <p:ext uri="{BB962C8B-B14F-4D97-AF65-F5344CB8AC3E}">
        <p14:creationId xmlns:p14="http://schemas.microsoft.com/office/powerpoint/2010/main" val="293750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00F56FE-4531-643F-8164-5EBDC4AC7C96}"/>
              </a:ext>
            </a:extLst>
          </p:cNvPr>
          <p:cNvSpPr txBox="1"/>
          <p:nvPr/>
        </p:nvSpPr>
        <p:spPr>
          <a:xfrm>
            <a:off x="138024" y="126168"/>
            <a:ext cx="6633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# MATHEMATICAL MODEL</a:t>
            </a:r>
            <a:endParaRPr lang="en-IN" sz="4400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3E352-2CB9-7EBF-1B92-8CFDDB44FECF}"/>
              </a:ext>
            </a:extLst>
          </p:cNvPr>
          <p:cNvSpPr txBox="1"/>
          <p:nvPr/>
        </p:nvSpPr>
        <p:spPr>
          <a:xfrm>
            <a:off x="138024" y="1466595"/>
            <a:ext cx="1173673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# HEAT TRANSFER FORMULA CONDUCTION</a:t>
            </a:r>
          </a:p>
          <a:p>
            <a:r>
              <a:rPr lang="en-US" sz="4400" dirty="0">
                <a:solidFill>
                  <a:srgbClr val="00B0F0"/>
                </a:solidFill>
              </a:rPr>
              <a:t> Q = m*c*(Tout- Tin)</a:t>
            </a:r>
          </a:p>
          <a:p>
            <a:endParaRPr lang="en-US" sz="4400" dirty="0">
              <a:solidFill>
                <a:srgbClr val="00B0F0"/>
              </a:solidFill>
            </a:endParaRPr>
          </a:p>
          <a:p>
            <a:r>
              <a:rPr lang="en-US" sz="4400" dirty="0">
                <a:solidFill>
                  <a:srgbClr val="00B0F0"/>
                </a:solidFill>
              </a:rPr>
              <a:t># simplified mathematical model CONVECTION</a:t>
            </a:r>
          </a:p>
          <a:p>
            <a:r>
              <a:rPr lang="en-IN" sz="4400" i="1" dirty="0">
                <a:solidFill>
                  <a:srgbClr val="00B0F0"/>
                </a:solidFill>
                <a:latin typeface="KaTeX_Math"/>
              </a:rPr>
              <a:t> </a:t>
            </a:r>
            <a:r>
              <a:rPr lang="en-IN" sz="4400" b="0" i="1" dirty="0">
                <a:solidFill>
                  <a:srgbClr val="00B0F0"/>
                </a:solidFill>
                <a:effectLst/>
                <a:latin typeface="KaTeX_Math"/>
              </a:rPr>
              <a:t>Q</a:t>
            </a:r>
            <a:r>
              <a:rPr lang="en-IN" sz="4400" b="0" i="0" dirty="0">
                <a:solidFill>
                  <a:srgbClr val="00B0F0"/>
                </a:solidFill>
                <a:effectLst/>
                <a:latin typeface="KaTeX_Main"/>
              </a:rPr>
              <a:t>= </a:t>
            </a:r>
            <a:r>
              <a:rPr lang="en-IN" sz="4400" b="0" i="1" dirty="0">
                <a:solidFill>
                  <a:srgbClr val="00B0F0"/>
                </a:solidFill>
                <a:effectLst/>
                <a:latin typeface="KaTeX_Math"/>
              </a:rPr>
              <a:t>UA</a:t>
            </a:r>
            <a:r>
              <a:rPr lang="en-IN" sz="4400" b="0" i="0" dirty="0">
                <a:solidFill>
                  <a:srgbClr val="00B0F0"/>
                </a:solidFill>
                <a:effectLst/>
                <a:latin typeface="KaTeX_Main"/>
              </a:rPr>
              <a:t>(</a:t>
            </a:r>
            <a:r>
              <a:rPr lang="en-IN" sz="4400" b="0" i="1" dirty="0">
                <a:solidFill>
                  <a:srgbClr val="00B0F0"/>
                </a:solidFill>
                <a:effectLst/>
                <a:latin typeface="KaTeX_Math"/>
              </a:rPr>
              <a:t>Tout</a:t>
            </a:r>
            <a:r>
              <a:rPr lang="en-IN" sz="4400" b="0" i="0" dirty="0">
                <a:solidFill>
                  <a:srgbClr val="00B0F0"/>
                </a:solidFill>
                <a:effectLst/>
                <a:latin typeface="KaTeX_Main"/>
              </a:rPr>
              <a:t>​−</a:t>
            </a:r>
            <a:r>
              <a:rPr lang="en-IN" sz="4400" b="0" i="1" dirty="0" err="1">
                <a:solidFill>
                  <a:srgbClr val="00B0F0"/>
                </a:solidFill>
                <a:effectLst/>
                <a:latin typeface="KaTeX_Math"/>
              </a:rPr>
              <a:t>Tambient</a:t>
            </a:r>
            <a:r>
              <a:rPr lang="en-IN" sz="4400" b="0" i="0" dirty="0">
                <a:solidFill>
                  <a:srgbClr val="00B0F0"/>
                </a:solidFill>
                <a:effectLst/>
                <a:latin typeface="KaTeX_Main"/>
              </a:rPr>
              <a:t>​)</a:t>
            </a:r>
          </a:p>
          <a:p>
            <a:endParaRPr lang="en-IN" sz="4400" dirty="0">
              <a:solidFill>
                <a:srgbClr val="00B0F0"/>
              </a:solidFill>
              <a:latin typeface="KaTeX_Main"/>
            </a:endParaRPr>
          </a:p>
          <a:p>
            <a:r>
              <a:rPr lang="en-IN" sz="4400" b="0" i="0" dirty="0">
                <a:solidFill>
                  <a:srgbClr val="00B0F0"/>
                </a:solidFill>
                <a:effectLst/>
                <a:latin typeface="KaTeX_Main"/>
              </a:rPr>
              <a:t># RADIATION (NEGLIGIBLE)</a:t>
            </a:r>
          </a:p>
          <a:p>
            <a:br>
              <a:rPr lang="en-IN" sz="4400" b="0" i="0" dirty="0">
                <a:solidFill>
                  <a:srgbClr val="00B0F0"/>
                </a:solidFill>
                <a:effectLst/>
                <a:latin typeface="KaTeX_Main"/>
              </a:rPr>
            </a:br>
            <a:br>
              <a:rPr lang="en-IN" sz="4400" b="0" i="0" dirty="0">
                <a:solidFill>
                  <a:srgbClr val="0D0D0D"/>
                </a:solidFill>
                <a:effectLst/>
                <a:latin typeface="KaTeX_Main"/>
              </a:rPr>
            </a:br>
            <a:endParaRPr lang="en-IN" sz="4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86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0699FBBD-AF8F-3E29-5470-B7374E1F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4" y="6356009"/>
            <a:ext cx="1800000" cy="3758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3DBA0-9B2E-0CF9-0B6B-ADED18C0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009"/>
            <a:ext cx="2743200" cy="365125"/>
          </a:xfrm>
        </p:spPr>
        <p:txBody>
          <a:bodyPr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F78CF-C205-D3F2-9A75-13B01D115714}"/>
              </a:ext>
            </a:extLst>
          </p:cNvPr>
          <p:cNvSpPr txBox="1"/>
          <p:nvPr/>
        </p:nvSpPr>
        <p:spPr>
          <a:xfrm>
            <a:off x="138024" y="126168"/>
            <a:ext cx="9879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# CONTROL SYSTEM DESIGN</a:t>
            </a:r>
            <a:endParaRPr lang="en-IN" sz="4400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6B3B3-BD3C-ADEB-6E6F-8941CF14F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097" y="5991345"/>
            <a:ext cx="729328" cy="729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594DB5-0E4F-11DE-8F9E-7CCCBA1CA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8" y="1092277"/>
            <a:ext cx="10749280" cy="50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D91B9B5-2249-9D81-2B99-469D3E3A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7871"/>
            <a:ext cx="2743200" cy="365125"/>
          </a:xfrm>
        </p:spPr>
        <p:txBody>
          <a:bodyPr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01C05-A052-28B9-466E-0E995649E8AE}"/>
              </a:ext>
            </a:extLst>
          </p:cNvPr>
          <p:cNvSpPr txBox="1"/>
          <p:nvPr/>
        </p:nvSpPr>
        <p:spPr>
          <a:xfrm>
            <a:off x="149289" y="195943"/>
            <a:ext cx="8405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# PID CONTROL BLOCK DIAGRAM</a:t>
            </a:r>
            <a:endParaRPr lang="en-IN" sz="4400" dirty="0">
              <a:solidFill>
                <a:srgbClr val="00B0F0"/>
              </a:solidFill>
            </a:endParaRPr>
          </a:p>
        </p:txBody>
      </p:sp>
      <p:pic>
        <p:nvPicPr>
          <p:cNvPr id="19" name="Picture 18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E60BAB47-035C-09BD-7F5A-90E0D4292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0712" y="5803433"/>
            <a:ext cx="1800000" cy="375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0F4D82-0565-B511-30B8-94C60C610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097" y="5991345"/>
            <a:ext cx="729328" cy="729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6169CE-831C-EA24-28AB-E2140FB13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65384"/>
            <a:ext cx="10015238" cy="56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57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02DD59D8-1A86-B241-FC81-384B5919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4" y="6356009"/>
            <a:ext cx="1800000" cy="375823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5A13D2D-5685-62BF-977F-E4084BDAD886}"/>
              </a:ext>
            </a:extLst>
          </p:cNvPr>
          <p:cNvSpPr txBox="1">
            <a:spLocks/>
          </p:cNvSpPr>
          <p:nvPr/>
        </p:nvSpPr>
        <p:spPr>
          <a:xfrm>
            <a:off x="4724400" y="6356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49DFD55-3C28-40EF-9E31-A92D2E4017FF}" type="slidenum">
              <a:rPr lang="en-US" sz="1200" smtClean="0"/>
              <a:pPr algn="ctr"/>
              <a:t>7</a:t>
            </a:fld>
            <a:endParaRPr lang="en-US" sz="1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6EDAC6-4BB2-CA9F-4F1C-11BDCD14BF0F}"/>
              </a:ext>
            </a:extLst>
          </p:cNvPr>
          <p:cNvSpPr txBox="1">
            <a:spLocks/>
          </p:cNvSpPr>
          <p:nvPr/>
        </p:nvSpPr>
        <p:spPr>
          <a:xfrm>
            <a:off x="1523323" y="198368"/>
            <a:ext cx="6133301" cy="14447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F348E-D005-42F4-28C9-E2772CA54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097" y="5991345"/>
            <a:ext cx="729328" cy="729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4442C-B991-54A9-7DB6-2B5BE510145D}"/>
              </a:ext>
            </a:extLst>
          </p:cNvPr>
          <p:cNvSpPr txBox="1"/>
          <p:nvPr/>
        </p:nvSpPr>
        <p:spPr>
          <a:xfrm>
            <a:off x="149289" y="195943"/>
            <a:ext cx="5436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# MPC CONTROLEER </a:t>
            </a:r>
            <a:endParaRPr lang="en-IN" sz="4400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DBBB2-09DB-2332-9DCE-FD502BC1C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62" y="1873153"/>
            <a:ext cx="5256183" cy="3435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2840EB-43D3-B258-F78A-62C8C20E5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26" y="2030074"/>
            <a:ext cx="5628812" cy="312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0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B2120-A4B2-7FBB-89CF-AE8B0BF1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92BA6-8566-7693-1E83-02FDC3DB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2293"/>
            <a:ext cx="10515600" cy="5295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1E721-ADCB-7CE3-6C3F-04D6A60377B3}"/>
              </a:ext>
            </a:extLst>
          </p:cNvPr>
          <p:cNvSpPr txBox="1"/>
          <p:nvPr/>
        </p:nvSpPr>
        <p:spPr>
          <a:xfrm>
            <a:off x="454891" y="442191"/>
            <a:ext cx="3321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# PID TUNING</a:t>
            </a:r>
            <a:endParaRPr lang="en-IN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14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3D0F-8755-C76C-FE3D-6F619167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529B0-C078-437A-2F17-02752A9AC157}"/>
              </a:ext>
            </a:extLst>
          </p:cNvPr>
          <p:cNvSpPr txBox="1"/>
          <p:nvPr/>
        </p:nvSpPr>
        <p:spPr>
          <a:xfrm>
            <a:off x="169197" y="179046"/>
            <a:ext cx="3154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# 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90CE6-4F7C-AECA-8252-2D68C99A7B15}"/>
              </a:ext>
            </a:extLst>
          </p:cNvPr>
          <p:cNvSpPr txBox="1"/>
          <p:nvPr/>
        </p:nvSpPr>
        <p:spPr>
          <a:xfrm>
            <a:off x="169197" y="1380928"/>
            <a:ext cx="4692951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# </a:t>
            </a:r>
            <a:r>
              <a:rPr lang="en-US" sz="4000" dirty="0">
                <a:solidFill>
                  <a:srgbClr val="00B0F0"/>
                </a:solidFill>
              </a:rPr>
              <a:t>BODE PLOT</a:t>
            </a:r>
          </a:p>
          <a:p>
            <a:r>
              <a:rPr lang="en-US" sz="4000" dirty="0">
                <a:solidFill>
                  <a:srgbClr val="00B0F0"/>
                </a:solidFill>
              </a:rPr>
              <a:t># NYQUIST PLOT</a:t>
            </a:r>
          </a:p>
          <a:p>
            <a:r>
              <a:rPr lang="en-US" sz="4000" dirty="0">
                <a:solidFill>
                  <a:srgbClr val="00B0F0"/>
                </a:solidFill>
              </a:rPr>
              <a:t># NICHOLS PLOT</a:t>
            </a:r>
          </a:p>
          <a:p>
            <a:r>
              <a:rPr lang="en-US" sz="4000" dirty="0">
                <a:solidFill>
                  <a:srgbClr val="00B0F0"/>
                </a:solidFill>
              </a:rPr>
              <a:t># POLE PLACEMENT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83B21F-D520-E5F4-40B0-AADF2DE7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049" y="948487"/>
            <a:ext cx="6314423" cy="499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1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328976 Minimalist presentation_Win32_v3" id="{68F91E1F-47E3-4784-97BA-A7779D45FCD8}" vid="{DD4A590D-E633-4E0F-B7C2-7C0F99B0E2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871E02-0625-4B19-9E83-24FAEB4AAE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6CD170-8994-4B78-9EA8-2A6D16DEF2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C4DF17-F044-499E-9F05-A29D5AD84F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8877</TotalTime>
  <Words>154</Words>
  <Application>Microsoft Office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</vt:lpstr>
      <vt:lpstr>Calibri</vt:lpstr>
      <vt:lpstr>KaTeX_Main</vt:lpstr>
      <vt:lpstr>KaTeX_Math</vt:lpstr>
      <vt:lpstr>Tenorite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Danke!  THANK YOU!  धन्यवाद!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tail lift system</dc:title>
  <dc:creator>Maharshi Prashant Gandhi</dc:creator>
  <cp:lastModifiedBy>Mohan Gavade</cp:lastModifiedBy>
  <cp:revision>138</cp:revision>
  <dcterms:created xsi:type="dcterms:W3CDTF">2023-08-26T07:41:34Z</dcterms:created>
  <dcterms:modified xsi:type="dcterms:W3CDTF">2024-02-25T23:01:50Z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